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63" r:id="rId1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27D739-85E7-B642-AC3D-041B0D6071D4}" type="datetimeFigureOut">
              <a:rPr lang="nl-NL" smtClean="0"/>
              <a:t>13-9-2016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9B2C39-F27D-9142-B4FF-C0976E4DFF3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7_q7SE_Kj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7_q7SE_Kj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>
          <a:xfrm>
            <a:off x="2954328" y="5025316"/>
            <a:ext cx="5637010" cy="882119"/>
          </a:xfrm>
        </p:spPr>
        <p:txBody>
          <a:bodyPr/>
          <a:lstStyle/>
          <a:p>
            <a:r>
              <a:rPr lang="nl-NL" dirty="0"/>
              <a:t>Voorstellen docent, namen, aan en afwezigheidscontrole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817581" y="665669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nl-NL" dirty="0"/>
              <a:t> VZK15</a:t>
            </a:r>
          </a:p>
        </p:txBody>
      </p:sp>
      <p:pic>
        <p:nvPicPr>
          <p:cNvPr id="4" name="Afbeelding 3" descr="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226" y="341908"/>
            <a:ext cx="4175112" cy="316264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48272" y="2461761"/>
            <a:ext cx="356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Zorgkunde vaardigheden</a:t>
            </a:r>
          </a:p>
        </p:txBody>
      </p:sp>
    </p:spTree>
    <p:extLst>
      <p:ext uri="{BB962C8B-B14F-4D97-AF65-F5344CB8AC3E}">
        <p14:creationId xmlns:p14="http://schemas.microsoft.com/office/powerpoint/2010/main" val="3855168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177" y="452439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Algemene regels en observatiepunten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805888" y="1930170"/>
            <a:ext cx="6400800" cy="440733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b="1" dirty="0"/>
              <a:t>Opdracht </a:t>
            </a:r>
          </a:p>
          <a:p>
            <a:pPr marL="45720" indent="0">
              <a:buNone/>
            </a:pPr>
            <a:r>
              <a:rPr lang="nl-NL" dirty="0"/>
              <a:t>Groep 1</a:t>
            </a:r>
            <a:r>
              <a:rPr lang="nl-NL" dirty="0">
                <a:sym typeface="Wingdings"/>
              </a:rPr>
              <a:t> Verdiep je in de </a:t>
            </a:r>
          </a:p>
          <a:p>
            <a:pPr marL="45720" indent="0">
              <a:buNone/>
            </a:pPr>
            <a:r>
              <a:rPr lang="nl-NL" dirty="0">
                <a:sym typeface="Wingdings"/>
              </a:rPr>
              <a:t>algemene regels bij </a:t>
            </a:r>
            <a:r>
              <a:rPr lang="nl-NL" dirty="0" err="1">
                <a:sym typeface="Wingdings"/>
              </a:rPr>
              <a:t>katheterisen</a:t>
            </a:r>
            <a:endParaRPr lang="nl-NL" dirty="0">
              <a:sym typeface="Wingdings"/>
            </a:endParaRPr>
          </a:p>
          <a:p>
            <a:pPr marL="45720" indent="0">
              <a:buNone/>
            </a:pPr>
            <a:endParaRPr lang="nl-NL" dirty="0">
              <a:sym typeface="Wingdings"/>
            </a:endParaRPr>
          </a:p>
          <a:p>
            <a:pPr marL="45720" indent="0">
              <a:buNone/>
            </a:pPr>
            <a:endParaRPr lang="nl-NL" dirty="0">
              <a:sym typeface="Wingdings"/>
            </a:endParaRPr>
          </a:p>
          <a:p>
            <a:pPr marL="45720" indent="0">
              <a:buNone/>
            </a:pPr>
            <a:r>
              <a:rPr lang="nl-NL" dirty="0">
                <a:sym typeface="Wingdings"/>
              </a:rPr>
              <a:t>Groep 2  Verdiep je in belangrijke </a:t>
            </a:r>
            <a:r>
              <a:rPr lang="nl-NL" dirty="0" err="1">
                <a:sym typeface="Wingdings"/>
              </a:rPr>
              <a:t>opbservatiepunten</a:t>
            </a:r>
            <a:r>
              <a:rPr lang="nl-NL" dirty="0">
                <a:sym typeface="Wingdings"/>
              </a:rPr>
              <a:t>, bij een blaaskatheter</a:t>
            </a:r>
            <a:endParaRPr lang="nl-NL" dirty="0"/>
          </a:p>
        </p:txBody>
      </p:sp>
      <p:pic>
        <p:nvPicPr>
          <p:cNvPr id="5" name="Afbeelding 4" descr="groe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76" y="1930170"/>
            <a:ext cx="31750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5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leurcodes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>
          <a:xfrm>
            <a:off x="1143000" y="2233473"/>
            <a:ext cx="6400800" cy="3474720"/>
          </a:xfrm>
        </p:spPr>
      </p:pic>
      <p:sp>
        <p:nvSpPr>
          <p:cNvPr id="5" name="Tekstvak 4"/>
          <p:cNvSpPr txBox="1"/>
          <p:nvPr/>
        </p:nvSpPr>
        <p:spPr>
          <a:xfrm>
            <a:off x="1880702" y="1245521"/>
            <a:ext cx="495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Charrieres</a:t>
            </a:r>
            <a:r>
              <a:rPr lang="nl-NL" dirty="0"/>
              <a:t> katheters</a:t>
            </a:r>
          </a:p>
        </p:txBody>
      </p:sp>
    </p:spTree>
    <p:extLst>
      <p:ext uri="{BB962C8B-B14F-4D97-AF65-F5344CB8AC3E}">
        <p14:creationId xmlns:p14="http://schemas.microsoft.com/office/powerpoint/2010/main" val="299067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 Protocol </a:t>
            </a:r>
            <a:r>
              <a:rPr lang="nl-NL" dirty="0" err="1">
                <a:hlinkClick r:id="rId2"/>
              </a:rPr>
              <a:t>villans</a:t>
            </a:r>
            <a:r>
              <a:rPr lang="nl-NL">
                <a:hlinkClick r:id="rId2"/>
              </a:rPr>
              <a:t> erbij. </a:t>
            </a:r>
          </a:p>
          <a:p>
            <a:r>
              <a:rPr lang="nl-NL" dirty="0">
                <a:hlinkClick r:id="rId2"/>
              </a:rPr>
              <a:t>https://www.youtube.com/watch?v=p7_q7SE_KjQ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0724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6400800" cy="482448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2800" b="1" dirty="0"/>
              <a:t>Wat hebben we geleerd:</a:t>
            </a:r>
          </a:p>
          <a:p>
            <a:pPr marL="45720" indent="0">
              <a:buNone/>
            </a:pPr>
            <a:endParaRPr lang="nl-NL" sz="2800" b="1" dirty="0"/>
          </a:p>
          <a:p>
            <a:r>
              <a:rPr lang="nl-NL" dirty="0"/>
              <a:t> indicaties voor katheteriseren</a:t>
            </a:r>
            <a:endParaRPr lang="en-US" dirty="0"/>
          </a:p>
          <a:p>
            <a:r>
              <a:rPr lang="nl-NL" dirty="0"/>
              <a:t> soorten katheters (materiaal/doel)</a:t>
            </a:r>
            <a:endParaRPr lang="en-US" dirty="0"/>
          </a:p>
          <a:p>
            <a:r>
              <a:rPr lang="nl-NL" dirty="0"/>
              <a:t> lichamelijke, psychische en sociale aspecten  </a:t>
            </a:r>
          </a:p>
          <a:p>
            <a:pPr marL="45720" indent="0">
              <a:buNone/>
            </a:pPr>
            <a:r>
              <a:rPr lang="nl-NL" dirty="0"/>
              <a:t>   en observaties</a:t>
            </a:r>
            <a:endParaRPr lang="en-US" dirty="0"/>
          </a:p>
          <a:p>
            <a:r>
              <a:rPr lang="nl-NL" dirty="0"/>
              <a:t> algemene regels/observatie bij katheteriseren</a:t>
            </a:r>
            <a:endParaRPr lang="en-US" dirty="0"/>
          </a:p>
          <a:p>
            <a:r>
              <a:rPr lang="nl-NL" dirty="0"/>
              <a:t> blaaskatheter inbrengen, verzorgen en  </a:t>
            </a:r>
          </a:p>
          <a:p>
            <a:pPr marL="45720" indent="0">
              <a:buNone/>
            </a:pPr>
            <a:r>
              <a:rPr lang="nl-NL" dirty="0"/>
              <a:t>   verwijderen (VTH)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6542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108" y="56233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Voor volgende week: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0081" y="2294527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nl-NL" dirty="0"/>
              <a:t>- inbrengen, verzorgen en verwijderen van een blaaskatheter</a:t>
            </a:r>
            <a:endParaRPr lang="en-US" dirty="0"/>
          </a:p>
          <a:p>
            <a:pPr marL="45720" indent="0">
              <a:buNone/>
            </a:pPr>
            <a:r>
              <a:rPr lang="nl-NL" dirty="0"/>
              <a:t>- verzorgen van een suprapubische katheter</a:t>
            </a:r>
            <a:endParaRPr lang="en-US" dirty="0"/>
          </a:p>
          <a:p>
            <a:pPr marL="45720" indent="0">
              <a:buNone/>
            </a:pPr>
            <a:r>
              <a:rPr lang="nl-NL" dirty="0"/>
              <a:t>- spoelen van de blaas</a:t>
            </a:r>
            <a:endParaRPr lang="en-US" dirty="0"/>
          </a:p>
          <a:p>
            <a:pPr>
              <a:buFontTx/>
              <a:buChar char="-"/>
            </a:pPr>
            <a:r>
              <a:rPr lang="nl-NL" dirty="0"/>
              <a:t>complicaties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Hoofdstuk</a:t>
            </a:r>
            <a:r>
              <a:rPr lang="en-US" dirty="0"/>
              <a:t> 14, </a:t>
            </a:r>
            <a:r>
              <a:rPr lang="en-US" dirty="0" err="1"/>
              <a:t>Verpleegtechnische</a:t>
            </a:r>
            <a:r>
              <a:rPr lang="en-US" dirty="0"/>
              <a:t> </a:t>
            </a:r>
            <a:r>
              <a:rPr lang="en-US" dirty="0" err="1"/>
              <a:t>handelingen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389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/>
              <a:t>Blaaskatheterisatie vrouw</a:t>
            </a:r>
          </a:p>
          <a:p>
            <a:pPr marL="45720" indent="0">
              <a:buNone/>
            </a:pPr>
            <a:r>
              <a:rPr lang="nl-NL" dirty="0">
                <a:hlinkClick r:id="rId2"/>
              </a:rPr>
              <a:t>http://www.youtube.com/watch?v=p7_q7SE_KjQ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704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289" y="75771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Programma ZGK-V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031289" y="2196839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nl-NL" dirty="0"/>
              <a:t>-	Urologische aandoeningen incl. 	katheteriseren</a:t>
            </a:r>
            <a:endParaRPr lang="en-US" dirty="0"/>
          </a:p>
          <a:p>
            <a:pPr marL="45720" indent="0">
              <a:buNone/>
            </a:pPr>
            <a:r>
              <a:rPr lang="nl-NL" dirty="0"/>
              <a:t>-	Aandoeningen van voeding en 	spijsvertering incl. toedienen van 	sondevoeding</a:t>
            </a:r>
            <a:r>
              <a:rPr lang="en-US" dirty="0"/>
              <a:t> </a:t>
            </a:r>
          </a:p>
          <a:p>
            <a:pPr marL="45720" indent="0">
              <a:buNone/>
            </a:pPr>
            <a:r>
              <a:rPr lang="nl-NL" dirty="0"/>
              <a:t>-	Ademhaling incl. toedienen van zuurstof</a:t>
            </a:r>
          </a:p>
          <a:p>
            <a:pPr marL="45720" indent="0">
              <a:buNone/>
            </a:pPr>
            <a:r>
              <a:rPr lang="nl-NL" dirty="0"/>
              <a:t>-	Specifieke zorg bij temperatuur-regulatie </a:t>
            </a:r>
            <a:endParaRPr lang="en-US" dirty="0"/>
          </a:p>
          <a:p>
            <a:endParaRPr lang="nl-NL" dirty="0"/>
          </a:p>
        </p:txBody>
      </p:sp>
      <p:pic>
        <p:nvPicPr>
          <p:cNvPr id="4" name="Afbeelding 3" descr="agen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56" y="829840"/>
            <a:ext cx="1665466" cy="145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5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7581" y="4974301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nl-NL" sz="3600" dirty="0"/>
              <a:t>Specifieke zorg bij urologische aandoeningen</a:t>
            </a:r>
          </a:p>
        </p:txBody>
      </p:sp>
      <p:pic>
        <p:nvPicPr>
          <p:cNvPr id="6" name="Afbeelding 5" descr="bladder_nl_vrouw-237x27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33" y="246736"/>
            <a:ext cx="3939519" cy="4637661"/>
          </a:xfrm>
          <a:prstGeom prst="rect">
            <a:avLst/>
          </a:prstGeom>
        </p:spPr>
      </p:pic>
      <p:pic>
        <p:nvPicPr>
          <p:cNvPr id="7" name="Afbeelding 6" descr="bladder_nl_man-269x3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210" y="246736"/>
            <a:ext cx="3998496" cy="463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1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289" y="56233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Doelen vandaag: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2001464"/>
            <a:ext cx="6400800" cy="3474720"/>
          </a:xfrm>
        </p:spPr>
        <p:txBody>
          <a:bodyPr/>
          <a:lstStyle/>
          <a:p>
            <a:r>
              <a:rPr lang="nl-NL" dirty="0"/>
              <a:t> indicaties voor katheteriseren</a:t>
            </a:r>
            <a:endParaRPr lang="en-US" dirty="0"/>
          </a:p>
          <a:p>
            <a:r>
              <a:rPr lang="nl-NL" dirty="0"/>
              <a:t> soorten katheters (materiaal/doel)</a:t>
            </a:r>
            <a:endParaRPr lang="en-US" dirty="0"/>
          </a:p>
          <a:p>
            <a:r>
              <a:rPr lang="nl-NL" dirty="0"/>
              <a:t> lichamelijke, psychische en sociale aspecten  </a:t>
            </a:r>
          </a:p>
          <a:p>
            <a:pPr marL="45720" indent="0">
              <a:buNone/>
            </a:pPr>
            <a:r>
              <a:rPr lang="nl-NL" dirty="0"/>
              <a:t>   en observaties</a:t>
            </a:r>
            <a:endParaRPr lang="en-US" dirty="0"/>
          </a:p>
          <a:p>
            <a:r>
              <a:rPr lang="nl-NL" dirty="0"/>
              <a:t> algemene regels/observatie bij katheteriseren</a:t>
            </a:r>
            <a:endParaRPr lang="en-US" dirty="0"/>
          </a:p>
          <a:p>
            <a:r>
              <a:rPr lang="nl-NL" dirty="0"/>
              <a:t> blaaskatheter inbrengen, verzorgen en  </a:t>
            </a:r>
          </a:p>
          <a:p>
            <a:pPr marL="45720" indent="0">
              <a:buNone/>
            </a:pPr>
            <a:r>
              <a:rPr lang="nl-NL" dirty="0"/>
              <a:t>   verwijderen (VTH)</a:t>
            </a:r>
            <a:endParaRPr lang="en-US" dirty="0"/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991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533" y="70887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Indicaties voor blaaskatheterisatie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5657" y="2941709"/>
            <a:ext cx="6400800" cy="2687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/>
              <a:t>Urine retentie</a:t>
            </a:r>
          </a:p>
          <a:p>
            <a:pPr marL="45720" indent="0">
              <a:buNone/>
            </a:pPr>
            <a:r>
              <a:rPr lang="nl-NL" dirty="0"/>
              <a:t>Medicatie</a:t>
            </a:r>
          </a:p>
          <a:p>
            <a:pPr marL="45720" indent="0">
              <a:buNone/>
            </a:pPr>
            <a:r>
              <a:rPr lang="nl-NL" dirty="0"/>
              <a:t>Controle legen blaas</a:t>
            </a:r>
          </a:p>
          <a:p>
            <a:pPr marL="45720" indent="0">
              <a:buNone/>
            </a:pPr>
            <a:r>
              <a:rPr lang="nl-NL" dirty="0"/>
              <a:t>OK</a:t>
            </a:r>
          </a:p>
          <a:p>
            <a:pPr marL="45720" indent="0">
              <a:buNone/>
            </a:pPr>
            <a:r>
              <a:rPr lang="nl-NL" dirty="0"/>
              <a:t>Ernstige aandoening</a:t>
            </a:r>
          </a:p>
        </p:txBody>
      </p:sp>
    </p:spTree>
    <p:extLst>
      <p:ext uri="{BB962C8B-B14F-4D97-AF65-F5344CB8AC3E}">
        <p14:creationId xmlns:p14="http://schemas.microsoft.com/office/powerpoint/2010/main" val="334057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6567" y="768785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Soorten katheters</a:t>
            </a:r>
            <a:br>
              <a:rPr lang="nl-NL" dirty="0"/>
            </a:br>
            <a:r>
              <a:rPr lang="nl-NL" sz="3200" dirty="0"/>
              <a:t>(materiaal)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2172417"/>
            <a:ext cx="6400800" cy="3474720"/>
          </a:xfrm>
        </p:spPr>
        <p:txBody>
          <a:bodyPr/>
          <a:lstStyle/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 descr="kathet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565" y="1016982"/>
            <a:ext cx="2310870" cy="231087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50262" y="2784105"/>
            <a:ext cx="5141401" cy="242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1" indent="0">
              <a:buNone/>
            </a:pPr>
            <a:r>
              <a:rPr lang="nl-NL" u="sng" dirty="0"/>
              <a:t>Siliconen</a:t>
            </a:r>
          </a:p>
          <a:p>
            <a:pPr marL="365760" lvl="1"/>
            <a:r>
              <a:rPr lang="nl-NL" dirty="0"/>
              <a:t>- voordeel gladde materiaal blijft minder</a:t>
            </a:r>
          </a:p>
          <a:p>
            <a:pPr marL="365760" lvl="1"/>
            <a:r>
              <a:rPr lang="nl-NL" dirty="0"/>
              <a:t>  snel bacteriën hechten</a:t>
            </a:r>
          </a:p>
          <a:p>
            <a:pPr marL="365760" lvl="1" indent="0">
              <a:buNone/>
            </a:pPr>
            <a:r>
              <a:rPr lang="nl-NL" dirty="0"/>
              <a:t>- na 6 weken verwisselen</a:t>
            </a:r>
          </a:p>
          <a:p>
            <a:pPr marL="365760" lvl="1" indent="0">
              <a:buNone/>
            </a:pPr>
            <a:endParaRPr lang="nl-NL" dirty="0"/>
          </a:p>
          <a:p>
            <a:pPr marL="365760" lvl="1" indent="0">
              <a:buNone/>
            </a:pPr>
            <a:r>
              <a:rPr lang="nl-NL" u="sng" dirty="0"/>
              <a:t>Latex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nl-NL" dirty="0"/>
              <a:t>- soepel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nl-NL" dirty="0"/>
              <a:t>- kans op overgevoeligheid (latexallergie)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nl-NL" dirty="0"/>
              <a:t>- Na 4 weken verwisselen</a:t>
            </a:r>
          </a:p>
        </p:txBody>
      </p:sp>
    </p:spTree>
    <p:extLst>
      <p:ext uri="{BB962C8B-B14F-4D97-AF65-F5344CB8AC3E}">
        <p14:creationId xmlns:p14="http://schemas.microsoft.com/office/powerpoint/2010/main" val="231155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43000" y="1049006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nl-NL" sz="2800" dirty="0"/>
              <a:t>latex met siliconen</a:t>
            </a:r>
          </a:p>
          <a:p>
            <a:pPr lvl="1">
              <a:buFontTx/>
              <a:buChar char="-"/>
            </a:pPr>
            <a:r>
              <a:rPr lang="nl-NL" dirty="0"/>
              <a:t>voordeel van beide materialen</a:t>
            </a:r>
          </a:p>
          <a:p>
            <a:pPr lvl="1">
              <a:buFontTx/>
              <a:buChar char="-"/>
            </a:pPr>
            <a:r>
              <a:rPr lang="nl-NL" dirty="0"/>
              <a:t>na 4 weken verwisselen</a:t>
            </a:r>
          </a:p>
          <a:p>
            <a:pPr marL="45720" indent="0">
              <a:lnSpc>
                <a:spcPct val="80000"/>
              </a:lnSpc>
              <a:buNone/>
            </a:pPr>
            <a:endParaRPr lang="nl-NL" sz="2400" dirty="0"/>
          </a:p>
          <a:p>
            <a:pPr marL="45720" indent="0">
              <a:lnSpc>
                <a:spcPct val="80000"/>
              </a:lnSpc>
              <a:buNone/>
            </a:pPr>
            <a:endParaRPr lang="nl-NL" sz="2400" dirty="0"/>
          </a:p>
          <a:p>
            <a:pPr marL="45720" indent="0">
              <a:lnSpc>
                <a:spcPct val="80000"/>
              </a:lnSpc>
              <a:buNone/>
            </a:pPr>
            <a:r>
              <a:rPr lang="nl-NL" sz="2400" dirty="0"/>
              <a:t>pvc	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nl-NL" dirty="0"/>
              <a:t>- vrij stijf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nl-NL" dirty="0"/>
              <a:t>- kan niet langere tijd blijven zitten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nl-NL" dirty="0"/>
              <a:t>- met name eenmalig gebruik</a:t>
            </a:r>
          </a:p>
          <a:p>
            <a:pPr marL="365760" lvl="1" indent="0">
              <a:buNone/>
            </a:pPr>
            <a:endParaRPr lang="nl-NL" sz="2400" u="sng" dirty="0"/>
          </a:p>
          <a:p>
            <a:pPr marL="365760" lvl="1" indent="0">
              <a:buNone/>
            </a:pPr>
            <a:endParaRPr lang="nl-NL" sz="2400" u="sng" dirty="0"/>
          </a:p>
          <a:p>
            <a:endParaRPr lang="nl-NL" dirty="0"/>
          </a:p>
        </p:txBody>
      </p:sp>
      <p:pic>
        <p:nvPicPr>
          <p:cNvPr id="5" name="Afbeelding 4" descr="kathet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11" y="1415134"/>
            <a:ext cx="2170364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8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2938" y="73152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Soorten katheters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52938" y="2265241"/>
            <a:ext cx="50070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Eenmalige katheters </a:t>
            </a:r>
          </a:p>
          <a:p>
            <a:r>
              <a:rPr lang="nl-NL" dirty="0"/>
              <a:t> </a:t>
            </a:r>
          </a:p>
          <a:p>
            <a:r>
              <a:rPr lang="nl-NL" dirty="0"/>
              <a:t>Verblijfskatheters </a:t>
            </a:r>
          </a:p>
          <a:p>
            <a:endParaRPr lang="nl-NL" dirty="0"/>
          </a:p>
          <a:p>
            <a:r>
              <a:rPr lang="nl-NL" dirty="0"/>
              <a:t>Continu spoelen blaas</a:t>
            </a:r>
          </a:p>
        </p:txBody>
      </p:sp>
      <p:pic>
        <p:nvPicPr>
          <p:cNvPr id="6" name="Afbeelding 5" descr="eenmali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2" y="3885073"/>
            <a:ext cx="2403671" cy="2403671"/>
          </a:xfrm>
          <a:prstGeom prst="rect">
            <a:avLst/>
          </a:prstGeom>
        </p:spPr>
      </p:pic>
      <p:pic>
        <p:nvPicPr>
          <p:cNvPr id="7" name="Afbeelding 6" descr="SIL_cathe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003" y="3312280"/>
            <a:ext cx="1880704" cy="3128300"/>
          </a:xfrm>
          <a:prstGeom prst="rect">
            <a:avLst/>
          </a:prstGeom>
        </p:spPr>
      </p:pic>
      <p:pic>
        <p:nvPicPr>
          <p:cNvPr id="8" name="Afbeelding 7" descr="2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18" y="3917385"/>
            <a:ext cx="2371359" cy="237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7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690" y="63560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nl-NL" dirty="0"/>
              <a:t>Psychische aspecten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720401" y="2099151"/>
            <a:ext cx="6400800" cy="7215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/>
              <a:t>Waar houdt je als Verzorgende IG rekening mee?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5" name="Afbeelding 4" descr="clien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308" y="3211492"/>
            <a:ext cx="5048692" cy="290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7026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1116</TotalTime>
  <Words>250</Words>
  <Application>Microsoft Office PowerPoint</Application>
  <PresentationFormat>Diavoorstelling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Georgia</vt:lpstr>
      <vt:lpstr>Trebuchet MS</vt:lpstr>
      <vt:lpstr>Wingdings</vt:lpstr>
      <vt:lpstr>Slipstream</vt:lpstr>
      <vt:lpstr> VZK15</vt:lpstr>
      <vt:lpstr>Programma ZGK-V </vt:lpstr>
      <vt:lpstr>Specifieke zorg bij urologische aandoeningen</vt:lpstr>
      <vt:lpstr>Doelen vandaag:</vt:lpstr>
      <vt:lpstr>Indicaties voor blaaskatheterisatie</vt:lpstr>
      <vt:lpstr>Soorten katheters (materiaal)</vt:lpstr>
      <vt:lpstr>PowerPoint-presentatie</vt:lpstr>
      <vt:lpstr>Soorten katheters</vt:lpstr>
      <vt:lpstr>Psychische aspecten</vt:lpstr>
      <vt:lpstr>Algemene regels en observatiepunten</vt:lpstr>
      <vt:lpstr>PowerPoint-presentatie</vt:lpstr>
      <vt:lpstr>PowerPoint-presentatie</vt:lpstr>
      <vt:lpstr>PowerPoint-presentatie</vt:lpstr>
      <vt:lpstr>Voor volgende week: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Specifieke zorg bij urologische aandoeningen</dc:title>
  <dc:creator>Frank Rozenberg</dc:creator>
  <cp:lastModifiedBy>Henrieke Groenewold</cp:lastModifiedBy>
  <cp:revision>18</cp:revision>
  <dcterms:created xsi:type="dcterms:W3CDTF">2014-09-02T20:40:56Z</dcterms:created>
  <dcterms:modified xsi:type="dcterms:W3CDTF">2016-09-13T07:15:53Z</dcterms:modified>
</cp:coreProperties>
</file>